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34" r:id="rId3"/>
    <p:sldId id="263" r:id="rId4"/>
    <p:sldId id="306" r:id="rId5"/>
    <p:sldId id="357" r:id="rId6"/>
    <p:sldId id="358" r:id="rId7"/>
    <p:sldId id="359" r:id="rId8"/>
    <p:sldId id="353" r:id="rId9"/>
    <p:sldId id="349" r:id="rId10"/>
    <p:sldId id="348" r:id="rId11"/>
    <p:sldId id="345" r:id="rId12"/>
    <p:sldId id="337" r:id="rId13"/>
    <p:sldId id="339" r:id="rId14"/>
    <p:sldId id="300" r:id="rId15"/>
    <p:sldId id="301" r:id="rId16"/>
    <p:sldId id="340" r:id="rId17"/>
    <p:sldId id="354" r:id="rId18"/>
    <p:sldId id="356" r:id="rId19"/>
    <p:sldId id="355" r:id="rId20"/>
    <p:sldId id="360" r:id="rId21"/>
    <p:sldId id="261" r:id="rId22"/>
  </p:sldIdLst>
  <p:sldSz cx="9906000" cy="6858000" type="A4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449FA6"/>
    <a:srgbClr val="005B7F"/>
    <a:srgbClr val="000032"/>
    <a:srgbClr val="808080"/>
    <a:srgbClr val="B2B2B2"/>
    <a:srgbClr val="4D4D4D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2" autoAdjust="0"/>
  </p:normalViewPr>
  <p:slideViewPr>
    <p:cSldViewPr>
      <p:cViewPr varScale="1">
        <p:scale>
          <a:sx n="65" d="100"/>
          <a:sy n="65" d="100"/>
        </p:scale>
        <p:origin x="-1296" y="-1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bellingi\Desktop\Tandil%202011%20presentacion\pbi_80-05_cuadro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Var % PBI</c:v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2"/>
              <c:layout>
                <c:manualLayout>
                  <c:x val="9.8473658296405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8281706855999534E-2"/>
                  <c:y val="2.1450323359402137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9694731659281168E-2"/>
                  <c:y val="-2.499479439124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7.8778926637124626E-3"/>
                  <c:y val="4.9989588782493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7.8778926637124626E-3"/>
                  <c:y val="-1.249739719562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3786312161496799E-2"/>
                  <c:y val="-2.499479439124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'niveles '!$A$16:$A$45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numCache>
            </c:numRef>
          </c:cat>
          <c:val>
            <c:numRef>
              <c:f>'niveles '!$C$16:$C$45</c:f>
              <c:numCache>
                <c:formatCode>0.0%</c:formatCode>
                <c:ptCount val="30"/>
                <c:pt idx="0">
                  <c:v>-5.1897891400539534E-2</c:v>
                </c:pt>
                <c:pt idx="1">
                  <c:v>-7.3565916162729996E-3</c:v>
                </c:pt>
                <c:pt idx="2">
                  <c:v>4.3490932795743481E-2</c:v>
                </c:pt>
                <c:pt idx="3">
                  <c:v>1.5707387022301306E-2</c:v>
                </c:pt>
                <c:pt idx="4">
                  <c:v>-5.1890243521554219E-2</c:v>
                </c:pt>
                <c:pt idx="5">
                  <c:v>6.1533770627456713E-2</c:v>
                </c:pt>
                <c:pt idx="6">
                  <c:v>2.7048688260088886E-2</c:v>
                </c:pt>
                <c:pt idx="7">
                  <c:v>-1.0899333417313899E-2</c:v>
                </c:pt>
                <c:pt idx="8">
                  <c:v>-7.1569496555497533E-2</c:v>
                </c:pt>
                <c:pt idx="9">
                  <c:v>-2.4672137763746296E-2</c:v>
                </c:pt>
                <c:pt idx="10">
                  <c:v>9.1331105778661867E-2</c:v>
                </c:pt>
                <c:pt idx="11">
                  <c:v>7.9372915307601377E-2</c:v>
                </c:pt>
                <c:pt idx="12">
                  <c:v>8.2069790863809958E-2</c:v>
                </c:pt>
                <c:pt idx="13">
                  <c:v>5.8362006970118077E-2</c:v>
                </c:pt>
                <c:pt idx="14">
                  <c:v>-2.8452096111936338E-2</c:v>
                </c:pt>
                <c:pt idx="15">
                  <c:v>5.5266898282471284E-2</c:v>
                </c:pt>
                <c:pt idx="16">
                  <c:v>8.1110467576004583E-2</c:v>
                </c:pt>
                <c:pt idx="17">
                  <c:v>3.8501788691339259E-2</c:v>
                </c:pt>
                <c:pt idx="18">
                  <c:v>-3.3854570525929509E-2</c:v>
                </c:pt>
                <c:pt idx="19">
                  <c:v>-7.8899892215731019E-3</c:v>
                </c:pt>
                <c:pt idx="20">
                  <c:v>-4.4088396976279788E-2</c:v>
                </c:pt>
                <c:pt idx="21">
                  <c:v>-0.10894484819891109</c:v>
                </c:pt>
                <c:pt idx="22">
                  <c:v>8.8370407834447467E-2</c:v>
                </c:pt>
                <c:pt idx="23">
                  <c:v>9.0295733219597038E-2</c:v>
                </c:pt>
                <c:pt idx="24">
                  <c:v>9.1789502169903156E-2</c:v>
                </c:pt>
                <c:pt idx="25">
                  <c:v>8.4660000000000138E-2</c:v>
                </c:pt>
                <c:pt idx="26">
                  <c:v>8.6530000000000107E-2</c:v>
                </c:pt>
                <c:pt idx="27">
                  <c:v>6.9690000000000057E-2</c:v>
                </c:pt>
                <c:pt idx="28">
                  <c:v>8.5000000000000058E-3</c:v>
                </c:pt>
                <c:pt idx="29">
                  <c:v>9.1000000000000025E-2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06144"/>
        <c:axId val="36167680"/>
      </c:barChart>
      <c:catAx>
        <c:axId val="15040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s-AR"/>
          </a:p>
        </c:txPr>
        <c:crossAx val="36167680"/>
        <c:crosses val="autoZero"/>
        <c:auto val="1"/>
        <c:lblAlgn val="ctr"/>
        <c:lblOffset val="100"/>
        <c:noMultiLvlLbl val="0"/>
      </c:catAx>
      <c:valAx>
        <c:axId val="36167680"/>
        <c:scaling>
          <c:orientation val="minMax"/>
          <c:max val="0.1"/>
          <c:min val="-0.1200000000000000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%" sourceLinked="1"/>
        <c:majorTickMark val="out"/>
        <c:minorTickMark val="none"/>
        <c:tickLblPos val="nextTo"/>
        <c:crossAx val="150406144"/>
        <c:crosses val="autoZero"/>
        <c:crossBetween val="between"/>
      </c:valAx>
      <c:spPr>
        <a:ln>
          <a:prstDash val="dash"/>
        </a:ln>
      </c:spPr>
    </c:plotArea>
    <c:plotVisOnly val="1"/>
    <c:dispBlanksAs val="gap"/>
    <c:showDLblsOverMax val="0"/>
  </c:chart>
  <c:txPr>
    <a:bodyPr/>
    <a:lstStyle/>
    <a:p>
      <a:pPr>
        <a:defRPr sz="1100" b="0">
          <a:solidFill>
            <a:srgbClr val="BBE0E3"/>
          </a:solidFill>
          <a:latin typeface="Arial" pitchFamily="34" charset="0"/>
          <a:cs typeface="Arial" pitchFamily="34" charset="0"/>
        </a:defRPr>
      </a:pPr>
      <a:endParaRPr lang="es-A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0.56589</cdr:x>
      <cdr:y>0.39408</cdr:y>
    </cdr:from>
    <cdr:to>
      <cdr:x>0.82171</cdr:x>
      <cdr:y>0.82651</cdr:y>
    </cdr:to>
    <cdr:sp macro="" textlink="">
      <cdr:nvSpPr>
        <cdr:cNvPr id="2" name="1 Elipse"/>
        <cdr:cNvSpPr/>
      </cdr:nvSpPr>
      <cdr:spPr bwMode="auto">
        <a:xfrm xmlns:a="http://schemas.openxmlformats.org/drawingml/2006/main">
          <a:off x="5256584" y="2099889"/>
          <a:ext cx="2376264" cy="23042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0.8062</cdr:x>
      <cdr:y>0.56757</cdr:y>
    </cdr:from>
    <cdr:to>
      <cdr:x>0.91472</cdr:x>
      <cdr:y>0.64865</cdr:y>
    </cdr:to>
    <cdr:sp macro="" textlink="">
      <cdr:nvSpPr>
        <cdr:cNvPr id="3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88832" y="3024335"/>
          <a:ext cx="1008046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u="sng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spcBef>
              <a:spcPct val="20000"/>
            </a:spcBef>
            <a:defRPr/>
          </a:pPr>
          <a:r>
            <a:rPr lang="it-IT" sz="2000" b="1" u="none" smtClean="0">
              <a:solidFill>
                <a:srgbClr val="BBE0E3"/>
              </a:solidFill>
            </a:rPr>
            <a:t>Crisis</a:t>
          </a:r>
          <a:endParaRPr lang="es-ES" sz="2000" b="1" u="none" kern="1200" dirty="0">
            <a:solidFill>
              <a:srgbClr val="BBE0E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0B7532-957B-466F-B13B-9C342FB8970D}" type="datetimeFigureOut">
              <a:rPr lang="es-AR"/>
              <a:pPr>
                <a:defRPr/>
              </a:pPr>
              <a:t>17/10/2011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7CB50F-47EE-4494-BCC6-D5A61C2B77D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772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F6CA33-5C28-4BA9-8F79-45DB4925CCAC}" type="datetimeFigureOut">
              <a:rPr lang="es-AR"/>
              <a:pPr>
                <a:defRPr/>
              </a:pPr>
              <a:t>17/10/2011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E33757-0964-452D-A55B-CF91F9C3A3A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3424-66DE-4F04-9334-5AE3E6DAFC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40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7949-C597-42AE-AA2C-88691E9143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67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50F0-50B7-419F-848E-FF44473304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5DCA-9B7C-4ED6-BD08-7E61923223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20D2-8F78-4E68-BE0C-11C6FD92B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5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96DD-77E9-4D86-9E7A-1C64B048B1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0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3041-9F6E-4637-B642-8AF2206C6A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49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7063-10AC-41EF-87F0-50BB1C2E61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9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F3CB-7215-4B0E-8B19-37B392AE7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5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C3FF-FC2E-47E2-BB76-B823B643CB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70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F28B-394B-4A56-A832-B56E89525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66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B7F"/>
            </a:gs>
            <a:gs pos="100000">
              <a:srgbClr val="003D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Esquema de Capacitación General FOPECAP</a:t>
            </a:r>
            <a:br>
              <a:rPr lang="es-ES" smtClean="0"/>
            </a:b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cs typeface="+mn-cs"/>
              </a:defRPr>
            </a:lvl1pPr>
          </a:lstStyle>
          <a:p>
            <a:pPr>
              <a:defRPr/>
            </a:pPr>
            <a:fld id="{E272FCB9-A97D-4257-BC2D-0C521F971A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73088" y="404664"/>
            <a:ext cx="88582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4400" b="1" u="none">
                <a:solidFill>
                  <a:schemeClr val="bg1"/>
                </a:solidFill>
              </a:rPr>
              <a:t>VII Conferencia Anual </a:t>
            </a:r>
            <a:r>
              <a:rPr lang="pt-BR" sz="4400" b="1" u="none">
                <a:solidFill>
                  <a:schemeClr val="bg1"/>
                </a:solidFill>
              </a:rPr>
              <a:t>sobre </a:t>
            </a:r>
            <a:r>
              <a:rPr lang="pt-BR" sz="4400" b="1" u="none" smtClean="0">
                <a:solidFill>
                  <a:schemeClr val="bg1"/>
                </a:solidFill>
              </a:rPr>
              <a:t>Compras </a:t>
            </a:r>
            <a:r>
              <a:rPr lang="es-AR" sz="4400" b="1" u="none" smtClean="0">
                <a:solidFill>
                  <a:schemeClr val="bg1"/>
                </a:solidFill>
              </a:rPr>
              <a:t>Gubernamentales </a:t>
            </a:r>
            <a:r>
              <a:rPr lang="es-AR" sz="4400" b="1" u="none">
                <a:solidFill>
                  <a:schemeClr val="bg1"/>
                </a:solidFill>
              </a:rPr>
              <a:t>de </a:t>
            </a:r>
            <a:r>
              <a:rPr lang="es-AR" sz="4400" b="1" u="none">
                <a:solidFill>
                  <a:schemeClr val="bg1"/>
                </a:solidFill>
              </a:rPr>
              <a:t>las </a:t>
            </a:r>
            <a:r>
              <a:rPr lang="es-AR" sz="4400" b="1" u="none" smtClean="0">
                <a:solidFill>
                  <a:schemeClr val="bg1"/>
                </a:solidFill>
              </a:rPr>
              <a:t>Américas</a:t>
            </a:r>
            <a:endParaRPr lang="es-AR" sz="2800" u="none" smtClean="0">
              <a:solidFill>
                <a:srgbClr val="449FA6"/>
              </a:solidFill>
            </a:endParaRPr>
          </a:p>
          <a:p>
            <a:endParaRPr lang="es-AR" sz="1200" u="none" smtClean="0">
              <a:solidFill>
                <a:srgbClr val="449FA6"/>
              </a:solidFill>
            </a:endParaRPr>
          </a:p>
          <a:p>
            <a:r>
              <a:rPr lang="es-AR" sz="2800" u="none" smtClean="0">
                <a:solidFill>
                  <a:srgbClr val="449FA6"/>
                </a:solidFill>
              </a:rPr>
              <a:t>18 </a:t>
            </a:r>
            <a:r>
              <a:rPr lang="es-AR" sz="2800" u="none">
                <a:solidFill>
                  <a:srgbClr val="449FA6"/>
                </a:solidFill>
              </a:rPr>
              <a:t>al 20 de Octubre de 2011</a:t>
            </a:r>
          </a:p>
          <a:p>
            <a:r>
              <a:rPr lang="es-AR" sz="2800" u="none">
                <a:solidFill>
                  <a:srgbClr val="449FA6"/>
                </a:solidFill>
              </a:rPr>
              <a:t>Santo Domingo, </a:t>
            </a:r>
            <a:r>
              <a:rPr lang="es-AR" sz="2800" u="none">
                <a:solidFill>
                  <a:srgbClr val="449FA6"/>
                </a:solidFill>
              </a:rPr>
              <a:t>República </a:t>
            </a:r>
            <a:r>
              <a:rPr lang="es-AR" sz="2800" u="none" smtClean="0">
                <a:solidFill>
                  <a:srgbClr val="449FA6"/>
                </a:solidFill>
              </a:rPr>
              <a:t>Dominicana</a:t>
            </a:r>
          </a:p>
          <a:p>
            <a:endParaRPr lang="es-AR" sz="1200" u="none" smtClean="0">
              <a:solidFill>
                <a:srgbClr val="449FA6"/>
              </a:solidFill>
            </a:endParaRPr>
          </a:p>
          <a:p>
            <a:r>
              <a:rPr lang="es-AR" sz="2800" u="none" smtClean="0">
                <a:solidFill>
                  <a:srgbClr val="449FA6"/>
                </a:solidFill>
              </a:rPr>
              <a:t>Capacidad Institucional en l</a:t>
            </a:r>
            <a:r>
              <a:rPr lang="es-AR" sz="2800" u="none" smtClean="0">
                <a:solidFill>
                  <a:srgbClr val="449FA6"/>
                </a:solidFill>
              </a:rPr>
              <a:t>as Compras Públicas</a:t>
            </a:r>
          </a:p>
          <a:p>
            <a:endParaRPr lang="es-AR" sz="1200" u="none" dirty="0">
              <a:solidFill>
                <a:srgbClr val="449FA6"/>
              </a:solidFill>
            </a:endParaRPr>
          </a:p>
          <a:p>
            <a:r>
              <a:rPr lang="es-AR" sz="2000" u="none" dirty="0" smtClean="0">
                <a:solidFill>
                  <a:schemeClr val="bg1"/>
                </a:solidFill>
              </a:rPr>
              <a:t>Presentación</a:t>
            </a:r>
            <a:r>
              <a:rPr lang="es-AR" sz="2000" u="none" dirty="0">
                <a:solidFill>
                  <a:schemeClr val="bg1"/>
                </a:solidFill>
              </a:rPr>
              <a:t>: Lic. Guillermo </a:t>
            </a:r>
            <a:r>
              <a:rPr lang="es-AR" sz="2000" u="none" dirty="0" err="1">
                <a:solidFill>
                  <a:schemeClr val="bg1"/>
                </a:solidFill>
              </a:rPr>
              <a:t>Bellingi</a:t>
            </a:r>
            <a:endParaRPr lang="es-AR" sz="2000" u="none" dirty="0">
              <a:solidFill>
                <a:schemeClr val="bg1"/>
              </a:solidFill>
            </a:endParaRPr>
          </a:p>
          <a:p>
            <a:r>
              <a:rPr lang="es-AR" sz="2000" u="none" dirty="0">
                <a:solidFill>
                  <a:schemeClr val="bg1"/>
                </a:solidFill>
              </a:rPr>
              <a:t>Director Nacional. Oficina Nacional </a:t>
            </a:r>
            <a:r>
              <a:rPr lang="es-AR" sz="2000" u="none">
                <a:solidFill>
                  <a:schemeClr val="bg1"/>
                </a:solidFill>
              </a:rPr>
              <a:t>de </a:t>
            </a:r>
            <a:r>
              <a:rPr lang="es-AR" sz="2000" u="none" smtClean="0">
                <a:solidFill>
                  <a:schemeClr val="bg1"/>
                </a:solidFill>
              </a:rPr>
              <a:t>Contrataciones República Argentina. Subsecretaría </a:t>
            </a:r>
            <a:r>
              <a:rPr lang="es-AR" sz="2000" u="none" dirty="0">
                <a:solidFill>
                  <a:schemeClr val="bg1"/>
                </a:solidFill>
              </a:rPr>
              <a:t>de Tecnologías </a:t>
            </a:r>
            <a:r>
              <a:rPr lang="es-AR" sz="2000" u="none">
                <a:solidFill>
                  <a:schemeClr val="bg1"/>
                </a:solidFill>
              </a:rPr>
              <a:t>de </a:t>
            </a:r>
            <a:r>
              <a:rPr lang="es-AR" sz="2000" u="none" smtClean="0">
                <a:solidFill>
                  <a:schemeClr val="bg1"/>
                </a:solidFill>
              </a:rPr>
              <a:t>Gestión. Secretaría </a:t>
            </a:r>
            <a:r>
              <a:rPr lang="es-AR" sz="2000" u="none" dirty="0">
                <a:solidFill>
                  <a:schemeClr val="bg1"/>
                </a:solidFill>
              </a:rPr>
              <a:t>de Gabinete.</a:t>
            </a:r>
          </a:p>
          <a:p>
            <a:r>
              <a:rPr lang="es-AR" sz="2000" u="none" dirty="0">
                <a:solidFill>
                  <a:schemeClr val="bg1"/>
                </a:solidFill>
              </a:rPr>
              <a:t>Jefatura de Gabinete de Ministros de la Nación.</a:t>
            </a:r>
          </a:p>
          <a:p>
            <a:endParaRPr lang="es-AR" sz="2400" u="none" dirty="0">
              <a:solidFill>
                <a:schemeClr val="bg1"/>
              </a:solidFill>
            </a:endParaRPr>
          </a:p>
          <a:p>
            <a:endParaRPr lang="es-AR" sz="2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1463" y="296863"/>
            <a:ext cx="90693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AR" sz="3400" u="none" dirty="0" smtClean="0">
                <a:solidFill>
                  <a:srgbClr val="449FA6"/>
                </a:solidFill>
              </a:rPr>
              <a:t>Cambios en los criterios de selección de proveedores, bienes y servicios</a:t>
            </a:r>
            <a:endParaRPr lang="es-AR" sz="3400" u="none" dirty="0">
              <a:solidFill>
                <a:srgbClr val="449FA6"/>
              </a:solidFill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775394" y="1628800"/>
            <a:ext cx="15127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2800" u="none" dirty="0" smtClean="0">
                <a:solidFill>
                  <a:srgbClr val="BBE0E3"/>
                </a:solidFill>
              </a:rPr>
              <a:t>Desde</a:t>
            </a:r>
            <a:endParaRPr lang="en-US" sz="2800" u="none" dirty="0">
              <a:solidFill>
                <a:srgbClr val="BBE0E3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736976" y="1628949"/>
            <a:ext cx="15127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2800" u="none" dirty="0" smtClean="0">
                <a:solidFill>
                  <a:srgbClr val="BBE0E3"/>
                </a:solidFill>
              </a:rPr>
              <a:t>Hacia</a:t>
            </a:r>
            <a:endParaRPr lang="en-US" sz="2800" u="none" dirty="0">
              <a:solidFill>
                <a:srgbClr val="BBE0E3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53499"/>
              </p:ext>
            </p:extLst>
          </p:nvPr>
        </p:nvGraphicFramePr>
        <p:xfrm>
          <a:off x="704524" y="2264116"/>
          <a:ext cx="8856987" cy="4164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12"/>
                <a:gridCol w="5184575"/>
              </a:tblGrid>
              <a:tr h="33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Obtener el menor precio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Obtener el mayor valor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Proveedores que cumplen:</a:t>
                      </a:r>
                      <a:endParaRPr lang="es-AR" sz="1600" b="1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Proveedores que cumplen: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0337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Garantía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OK tributario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Declaración Juicios al Estado</a:t>
                      </a:r>
                    </a:p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Empleo con discapacidad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Estándares de producción, distribución </a:t>
                      </a:r>
                      <a:r>
                        <a:rPr lang="es-AR" sz="1600" b="1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y </a:t>
                      </a:r>
                      <a:r>
                        <a:rPr lang="es-AR" sz="1600" b="1" smtClean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deposición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smtClean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Ausencia de sanciones por incumplimientos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smtClean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Ausencia de sanciones ambientales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OK tributario previsional laboral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Compromiso social en cadena de producción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OK normativa ambiental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Declaran certificaciones</a:t>
                      </a:r>
                    </a:p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s-AR" sz="16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77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chemeClr val="accent1">
                              <a:lumMod val="90000"/>
                            </a:schemeClr>
                          </a:solidFill>
                          <a:effectLst/>
                        </a:rPr>
                        <a:t>Productos: Verificación de la cadena de producción de insumos, del proceso productivo propio, repuestos, durabilidad, descarte</a:t>
                      </a:r>
                      <a:endParaRPr lang="es-AR" sz="2000" b="1" dirty="0">
                        <a:solidFill>
                          <a:schemeClr val="accent1">
                            <a:lumMod val="9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67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2808" y="296863"/>
            <a:ext cx="965472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AR" sz="3400" u="none" smtClean="0">
                <a:solidFill>
                  <a:srgbClr val="449FA6"/>
                </a:solidFill>
              </a:rPr>
              <a:t>Generación de Capacidad Institucional en Nuevas Temáticas de Contrataciones</a:t>
            </a:r>
            <a:endParaRPr lang="es-AR" sz="3400" u="none" dirty="0">
              <a:solidFill>
                <a:srgbClr val="449FA6"/>
              </a:solidFill>
            </a:endParaRP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66700" y="1484784"/>
            <a:ext cx="9510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2800" u="none" smtClean="0">
                <a:solidFill>
                  <a:schemeClr val="accent1">
                    <a:lumMod val="75000"/>
                  </a:schemeClr>
                </a:solidFill>
              </a:rPr>
              <a:t>Contrataciones gubernamentales para la inclusión social:</a:t>
            </a:r>
            <a:endParaRPr lang="en-US" sz="2800" u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6700" y="2132856"/>
            <a:ext cx="9366820" cy="43088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600" u="none" smtClean="0">
                <a:solidFill>
                  <a:srgbClr val="BBE0E3"/>
                </a:solidFill>
              </a:rPr>
              <a:t>Contratación Directa con Personas en Estado de Vulnerabilidad Social y Económica</a:t>
            </a:r>
            <a:endParaRPr lang="es-AR" sz="26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600" u="none" smtClean="0">
                <a:solidFill>
                  <a:srgbClr val="BBE0E3"/>
                </a:solidFill>
              </a:rPr>
              <a:t>Contratación Directa con Talleres del Servicio Penitenciario Federal y Provinciales</a:t>
            </a:r>
            <a:endParaRPr lang="es-AR" sz="26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600" u="none" smtClean="0">
                <a:solidFill>
                  <a:srgbClr val="BBE0E3"/>
                </a:solidFill>
              </a:rPr>
              <a:t>Fomento del Comercio Electrónico en Micro y Pequeños Emprendedores de la Economía Social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600" u="none" smtClean="0">
                <a:solidFill>
                  <a:srgbClr val="BBE0E3"/>
                </a:solidFill>
              </a:rPr>
              <a:t>Compras Textiles Adheridas al Programa Compromiso Social Compartido (Condiciones de Trabajo Digno)</a:t>
            </a:r>
            <a:endParaRPr lang="es-AR" sz="26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600" u="none" smtClean="0">
                <a:solidFill>
                  <a:srgbClr val="BBE0E3"/>
                </a:solidFill>
              </a:rPr>
              <a:t>Exigencia de Empleo con Discapacidad a Proveedores</a:t>
            </a:r>
            <a:endParaRPr lang="es-AR" sz="2600" u="none" dirty="0" smtClean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2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15925" y="1556792"/>
            <a:ext cx="891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800" u="none" smtClean="0">
                <a:solidFill>
                  <a:srgbClr val="BBE0E3"/>
                </a:solidFill>
              </a:rPr>
              <a:t>El caso de las </a:t>
            </a:r>
            <a:r>
              <a:rPr lang="es-ES_tradnl" sz="2800" u="none">
                <a:solidFill>
                  <a:srgbClr val="BBE0E3"/>
                </a:solidFill>
              </a:rPr>
              <a:t>contrataciones para la inclusión social</a:t>
            </a:r>
            <a:endParaRPr lang="en-US" sz="2800" u="none">
              <a:solidFill>
                <a:srgbClr val="BBE0E3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1463" y="2133005"/>
            <a:ext cx="9505950" cy="45858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Categoría tributaria nueva con beneficios de seguro médico y sistema previsional</a:t>
            </a:r>
            <a:endParaRPr lang="es-AR" sz="28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Programa de Asistencia Social basado en la inserción laboral en la Economía Formal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Mecanismo ágil de contratación beneficioso para el Estado y para el Micro emprendedor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Soluciones rápidas a problemas urgentes del Estado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Buscador inteligente sobre base de datos del Ministerio de Desarrollo Social de la Nación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85416" y="116632"/>
            <a:ext cx="924810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3400" u="none" smtClean="0">
                <a:solidFill>
                  <a:srgbClr val="449FA6"/>
                </a:solidFill>
                <a:ea typeface="+mn-ea"/>
                <a:cs typeface="Arial" charset="0"/>
              </a:rPr>
              <a:t>Contratación </a:t>
            </a:r>
            <a:r>
              <a:rPr lang="es-AR" sz="3400" u="none">
                <a:solidFill>
                  <a:srgbClr val="449FA6"/>
                </a:solidFill>
                <a:ea typeface="+mn-ea"/>
                <a:cs typeface="Arial" charset="0"/>
              </a:rPr>
              <a:t>Directa con Personas en Estado de Vulnerabilidad Social </a:t>
            </a:r>
            <a:r>
              <a:rPr lang="es-AR" sz="3400" u="none">
                <a:solidFill>
                  <a:srgbClr val="449FA6"/>
                </a:solidFill>
                <a:ea typeface="+mn-ea"/>
                <a:cs typeface="Arial" charset="0"/>
              </a:rPr>
              <a:t>y </a:t>
            </a:r>
            <a:r>
              <a:rPr lang="es-AR" sz="3400" u="none" smtClean="0">
                <a:solidFill>
                  <a:srgbClr val="449FA6"/>
                </a:solidFill>
                <a:ea typeface="+mn-ea"/>
                <a:cs typeface="Arial" charset="0"/>
              </a:rPr>
              <a:t>Económica</a:t>
            </a:r>
            <a:endParaRPr lang="es-AR" sz="3400" u="none" dirty="0">
              <a:solidFill>
                <a:srgbClr val="449FA6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37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115888"/>
            <a:ext cx="8435975" cy="504825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600" kern="1200" dirty="0">
                <a:ea typeface="+mn-ea"/>
                <a:cs typeface="Arial" charset="0"/>
              </a:rPr>
              <a:t>http://www.argentinacompra.gob.ar</a:t>
            </a:r>
            <a:endParaRPr lang="es-ES" sz="2600" kern="1200" dirty="0">
              <a:ea typeface="+mn-ea"/>
              <a:cs typeface="Arial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692150"/>
            <a:ext cx="94884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115888"/>
            <a:ext cx="8543925" cy="720725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600" kern="1200" dirty="0">
                <a:ea typeface="+mn-ea"/>
                <a:cs typeface="Arial" charset="0"/>
              </a:rPr>
              <a:t>El Buscador de </a:t>
            </a:r>
            <a:r>
              <a:rPr lang="es-MX" sz="2600" kern="1200" dirty="0" err="1">
                <a:ea typeface="+mn-ea"/>
                <a:cs typeface="Arial" charset="0"/>
              </a:rPr>
              <a:t>Monotributistas</a:t>
            </a:r>
            <a:r>
              <a:rPr lang="es-MX" sz="2600" kern="1200" dirty="0">
                <a:ea typeface="+mn-ea"/>
                <a:cs typeface="Arial" charset="0"/>
              </a:rPr>
              <a:t> </a:t>
            </a:r>
            <a:r>
              <a:rPr lang="es-MX" sz="2600" kern="1200" dirty="0" smtClean="0">
                <a:ea typeface="+mn-ea"/>
                <a:cs typeface="Arial" charset="0"/>
              </a:rPr>
              <a:t>Sociales. Ejemplo</a:t>
            </a:r>
            <a:endParaRPr lang="es-ES" sz="2600" kern="1200" dirty="0">
              <a:ea typeface="+mn-ea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77913"/>
            <a:ext cx="9658350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115888"/>
            <a:ext cx="8543925" cy="720725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s-MX" sz="2600" kern="1200" dirty="0">
                <a:ea typeface="+mn-ea"/>
                <a:cs typeface="Arial" charset="0"/>
              </a:rPr>
              <a:t>El Buscador de </a:t>
            </a:r>
            <a:r>
              <a:rPr lang="es-MX" sz="2600" kern="1200" dirty="0" err="1">
                <a:ea typeface="+mn-ea"/>
                <a:cs typeface="Arial" charset="0"/>
              </a:rPr>
              <a:t>Monotributistas</a:t>
            </a:r>
            <a:r>
              <a:rPr lang="es-MX" sz="2600" kern="1200" dirty="0">
                <a:ea typeface="+mn-ea"/>
                <a:cs typeface="Arial" charset="0"/>
              </a:rPr>
              <a:t> </a:t>
            </a:r>
            <a:r>
              <a:rPr lang="es-MX" sz="2600" kern="1200" dirty="0" smtClean="0">
                <a:ea typeface="+mn-ea"/>
                <a:cs typeface="Arial" charset="0"/>
              </a:rPr>
              <a:t>Sociales. Ejemplo</a:t>
            </a:r>
            <a:endParaRPr lang="es-ES" sz="2600" kern="1200" dirty="0">
              <a:ea typeface="+mn-ea"/>
              <a:cs typeface="Arial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981075"/>
            <a:ext cx="965835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817563"/>
            <a:ext cx="9777413" cy="5942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7225" y="115888"/>
            <a:ext cx="8543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s-MX" sz="2400" u="none" dirty="0" smtClean="0">
                <a:ea typeface="+mn-ea"/>
                <a:cs typeface="Arial" charset="0"/>
              </a:rPr>
              <a:t>El Buscador de </a:t>
            </a:r>
            <a:r>
              <a:rPr lang="es-MX" sz="2400" u="none" dirty="0" err="1" smtClean="0">
                <a:ea typeface="+mn-ea"/>
                <a:cs typeface="Arial" charset="0"/>
              </a:rPr>
              <a:t>Monotributistas</a:t>
            </a:r>
            <a:r>
              <a:rPr lang="es-MX" sz="2400" u="none" dirty="0" smtClean="0">
                <a:ea typeface="+mn-ea"/>
                <a:cs typeface="Arial" charset="0"/>
              </a:rPr>
              <a:t> Sociales. Ejemplo</a:t>
            </a:r>
            <a:endParaRPr lang="es-ES" sz="2400" u="none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2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15925" y="1484784"/>
            <a:ext cx="891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800" u="none">
                <a:solidFill>
                  <a:srgbClr val="BBE0E3"/>
                </a:solidFill>
              </a:rPr>
              <a:t>El caso de las contrataciones para la inclusión social</a:t>
            </a:r>
            <a:endParaRPr lang="en-US" sz="2800" u="none">
              <a:solidFill>
                <a:srgbClr val="BBE0E3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1463" y="2060997"/>
            <a:ext cx="9505950" cy="45858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Portal de difusión, muestra, venta y cobro totalmente gratuito para el vendedor</a:t>
            </a:r>
            <a:endParaRPr lang="es-AR" sz="28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Genera capacidades en torno a los desafíos del comercio electrónico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Abre un canal de ventas adicional al tradicional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Genera capacidades en torno a las buenas prácticas en el rubro de comercialización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Incrementa el mercado del comercio electrónico sumando a una franja excluida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" y="116632"/>
            <a:ext cx="990587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Fomento del </a:t>
            </a: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Comercio </a:t>
            </a:r>
            <a:r>
              <a:rPr lang="es-AR" sz="3300" u="none" smtClean="0">
                <a:solidFill>
                  <a:srgbClr val="449FA6"/>
                </a:solidFill>
                <a:ea typeface="+mn-ea"/>
                <a:cs typeface="Arial" charset="0"/>
              </a:rPr>
              <a:t>Electrónico </a:t>
            </a: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en Micro y Pequeños Emprendedores de la </a:t>
            </a: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Economía </a:t>
            </a:r>
            <a:r>
              <a:rPr lang="es-AR" sz="3300" u="none" smtClean="0">
                <a:solidFill>
                  <a:srgbClr val="449FA6"/>
                </a:solidFill>
                <a:ea typeface="+mn-ea"/>
                <a:cs typeface="Arial" charset="0"/>
              </a:rPr>
              <a:t>Social</a:t>
            </a:r>
            <a:endParaRPr lang="es-AR" sz="3300" u="none" dirty="0">
              <a:solidFill>
                <a:srgbClr val="449FA6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47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15925" y="1484784"/>
            <a:ext cx="891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800" u="none">
                <a:solidFill>
                  <a:srgbClr val="BBE0E3"/>
                </a:solidFill>
              </a:rPr>
              <a:t>El caso de las contrataciones para la inclusión social</a:t>
            </a:r>
            <a:endParaRPr lang="en-US" sz="2800" u="none">
              <a:solidFill>
                <a:srgbClr val="BBE0E3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1463" y="2060997"/>
            <a:ext cx="9218041" cy="44319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Favorecer la empleabilidad de los más necesitados que son rechazados por el mercado laboral</a:t>
            </a:r>
            <a:endParaRPr lang="es-AR" sz="28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Porcentaje mínimo obligatorio de personal con discapacidad en las prestaciones al Estado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Ampliación de la cobertura de beneficios para personas con discapacidad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Generación de empleo y las relaciones sociales asociadas para personas con dificultades de inclusión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60512" y="116633"/>
            <a:ext cx="87848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Exigencia de Empleo con Discapacidad </a:t>
            </a: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a </a:t>
            </a:r>
            <a:r>
              <a:rPr lang="es-AR" sz="3300" u="none" smtClean="0">
                <a:solidFill>
                  <a:srgbClr val="449FA6"/>
                </a:solidFill>
                <a:ea typeface="+mn-ea"/>
                <a:cs typeface="Arial" charset="0"/>
              </a:rPr>
              <a:t>Proveedores de Bienes y Servicos</a:t>
            </a:r>
            <a:endParaRPr lang="es-AR" sz="3300" u="none">
              <a:solidFill>
                <a:srgbClr val="449FA6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93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15925" y="1484784"/>
            <a:ext cx="891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800" u="none">
                <a:solidFill>
                  <a:srgbClr val="BBE0E3"/>
                </a:solidFill>
              </a:rPr>
              <a:t>El caso de las contrataciones para la inclusión social</a:t>
            </a:r>
            <a:endParaRPr lang="en-US" sz="2800" u="none">
              <a:solidFill>
                <a:srgbClr val="BBE0E3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1463" y="2060997"/>
            <a:ext cx="9505950" cy="41549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Exigencia de adhesión a un programa que certifica la dignidad de la fuerza de trabajo empleada</a:t>
            </a:r>
            <a:endParaRPr lang="es-AR" sz="28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Ausencia de trabajo infantil y trabajo esclavo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Verificación de condiciones de higiene y seguridad laborales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Formalización de las relaciones laborales en un sector caracterizado por la informalidad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Instrumento de la política pública de Trabajo Digno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32520" y="116633"/>
            <a:ext cx="86408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Compras Textiles Adheridas al Programa Compromiso </a:t>
            </a:r>
            <a:r>
              <a:rPr lang="es-AR" sz="3300" u="none">
                <a:solidFill>
                  <a:srgbClr val="449FA6"/>
                </a:solidFill>
                <a:ea typeface="+mn-ea"/>
                <a:cs typeface="Arial" charset="0"/>
              </a:rPr>
              <a:t>Social </a:t>
            </a:r>
            <a:r>
              <a:rPr lang="es-AR" sz="3300" u="none" smtClean="0">
                <a:solidFill>
                  <a:srgbClr val="449FA6"/>
                </a:solidFill>
                <a:ea typeface="+mn-ea"/>
                <a:cs typeface="Arial" charset="0"/>
              </a:rPr>
              <a:t>Compartido</a:t>
            </a:r>
            <a:endParaRPr lang="es-AR" sz="3300" u="none" dirty="0">
              <a:solidFill>
                <a:srgbClr val="449FA6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2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0472" y="296174"/>
            <a:ext cx="950580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>
              <a:defRPr/>
            </a:pPr>
            <a:r>
              <a:rPr lang="en-US" sz="3800" u="none" smtClean="0">
                <a:solidFill>
                  <a:srgbClr val="449FA6"/>
                </a:solidFill>
              </a:rPr>
              <a:t>¿</a:t>
            </a:r>
            <a:r>
              <a:rPr lang="en-US" sz="3800" u="none">
                <a:solidFill>
                  <a:srgbClr val="449FA6"/>
                </a:solidFill>
              </a:rPr>
              <a:t>QUÉ ES LA ONC?</a:t>
            </a:r>
          </a:p>
          <a:p>
            <a:pPr marL="174625" algn="ctr">
              <a:buFont typeface="Wingdings" pitchFamily="2" charset="2"/>
              <a:buChar char="§"/>
              <a:defRPr/>
            </a:pPr>
            <a:endParaRPr lang="es-ES" sz="3400" u="none">
              <a:solidFill>
                <a:srgbClr val="449FA6"/>
              </a:solidFill>
            </a:endParaRPr>
          </a:p>
          <a:p>
            <a:pPr marL="88900" lvl="1" indent="-8890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ES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Oficina Nacional de Contrataciones es el órgano </a:t>
            </a:r>
            <a:r>
              <a:rPr lang="es-ES" sz="2800" u="none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rector del sistema de contrataciones de la administración pública nacional</a:t>
            </a:r>
          </a:p>
          <a:p>
            <a:pPr marL="88900" lvl="1" indent="-8890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Misión</a:t>
            </a:r>
            <a:r>
              <a:rPr lang="es-AR" sz="2800" u="none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Eficiencia, transparencia y sustentabilidad en las contrataciones </a:t>
            </a: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públicas</a:t>
            </a:r>
          </a:p>
          <a:p>
            <a:pPr marL="88900" lvl="1" indent="-88900" eaLnBrk="0" hangingPunct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Elabora, propone y dicta normativa y administra el Sistema Nacional de Contrataciones Gubernamentales y sus </a:t>
            </a: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subsistemas, incluido el de Capacitación</a:t>
            </a:r>
            <a:endParaRPr lang="es-ES" sz="2800" u="none">
              <a:solidFill>
                <a:schemeClr val="accent1">
                  <a:lumMod val="9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54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415925" y="1628800"/>
            <a:ext cx="891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2800" u="none">
                <a:solidFill>
                  <a:srgbClr val="BBE0E3"/>
                </a:solidFill>
              </a:rPr>
              <a:t>El caso de las contrataciones para la inclusión social</a:t>
            </a:r>
            <a:endParaRPr lang="en-US" sz="2800" u="none">
              <a:solidFill>
                <a:srgbClr val="BBE0E3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1463" y="2205013"/>
            <a:ext cx="9505950" cy="440120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Incrementa la actividad en los talleres y la cantidad de internos que trabajan en el proceso productivo</a:t>
            </a:r>
            <a:endParaRPr lang="es-AR" sz="2800" u="none" dirty="0" smtClean="0">
              <a:solidFill>
                <a:srgbClr val="BBE0E3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Favorece el desarrollo de capacidades laborales de los internos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Vincula al interno con las contrataciones públicas</a:t>
            </a:r>
            <a:endParaRPr lang="es-AR" sz="2800" u="none" dirty="0">
              <a:solidFill>
                <a:srgbClr val="BBE0E3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Permite una salida laboral al momento del egreso del sistema carcelario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Reduce las posibilidades de reincidencia en el delito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85416" y="116632"/>
            <a:ext cx="9248104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AR" sz="3400" u="none">
                <a:solidFill>
                  <a:srgbClr val="449FA6"/>
                </a:solidFill>
                <a:ea typeface="+mn-ea"/>
                <a:cs typeface="Arial" charset="0"/>
              </a:rPr>
              <a:t>Contratación Directa con Talleres del Servicio Penitenciario Federal y Provinciales</a:t>
            </a:r>
            <a:endParaRPr lang="es-AR" sz="3400" u="none" dirty="0">
              <a:solidFill>
                <a:srgbClr val="449FA6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48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68325" y="404813"/>
            <a:ext cx="87137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3200" u="none">
                <a:solidFill>
                  <a:schemeClr val="bg1"/>
                </a:solidFill>
              </a:rPr>
              <a:t>Muchas gracias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60388" y="4725988"/>
            <a:ext cx="8713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s-ES" u="none" dirty="0">
                <a:solidFill>
                  <a:schemeClr val="bg1"/>
                </a:solidFill>
              </a:rPr>
              <a:t>Director Nacional. Oficina Nacional de Contrataciones</a:t>
            </a:r>
          </a:p>
          <a:p>
            <a:pPr eaLnBrk="0" hangingPunct="0">
              <a:spcBef>
                <a:spcPct val="20000"/>
              </a:spcBef>
            </a:pPr>
            <a:r>
              <a:rPr lang="es-ES" u="none" dirty="0">
                <a:solidFill>
                  <a:schemeClr val="bg1"/>
                </a:solidFill>
              </a:rPr>
              <a:t>Lic. Guillermo </a:t>
            </a:r>
            <a:r>
              <a:rPr lang="es-ES" u="none" dirty="0" err="1">
                <a:solidFill>
                  <a:schemeClr val="bg1"/>
                </a:solidFill>
              </a:rPr>
              <a:t>Bellingi</a:t>
            </a:r>
            <a:endParaRPr lang="es-ES" u="none" dirty="0">
              <a:solidFill>
                <a:schemeClr val="bg1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s-ES" u="none" dirty="0" smtClean="0">
                <a:solidFill>
                  <a:schemeClr val="bg1"/>
                </a:solidFill>
              </a:rPr>
              <a:t>gbellingi@jefatura.gob.ar</a:t>
            </a:r>
            <a:endParaRPr lang="es-ES" u="none" dirty="0"/>
          </a:p>
        </p:txBody>
      </p:sp>
      <p:pic>
        <p:nvPicPr>
          <p:cNvPr id="33796" name="6 Imagen" descr="fo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052513"/>
            <a:ext cx="61198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logo Gr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098550"/>
            <a:ext cx="5365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16150" y="4149725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smtClean="0">
                <a:solidFill>
                  <a:schemeClr val="accent1">
                    <a:lumMod val="90000"/>
                  </a:schemeClr>
                </a:solidFill>
                <a:latin typeface="Trebuchet MS" pitchFamily="34" charset="0"/>
              </a:rPr>
              <a:t>Email: onc@sgp.gob.ar</a:t>
            </a:r>
            <a:endParaRPr lang="es-ES" sz="2400" smtClean="0">
              <a:solidFill>
                <a:schemeClr val="accent1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4528" y="3435722"/>
            <a:ext cx="8208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 pitchFamily="34" charset="0"/>
              </a:rPr>
              <a:t>www.argentinacompra.gob.ar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6496" y="903486"/>
            <a:ext cx="9073007" cy="56938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913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s-AR" sz="2800" u="none" dirty="0" smtClean="0">
                <a:solidFill>
                  <a:srgbClr val="BBE0E3"/>
                </a:solidFill>
              </a:rPr>
              <a:t>El poder de compra del Estado es una herramienta de satisfacción de </a:t>
            </a:r>
            <a:r>
              <a:rPr lang="es-AR" sz="2800" u="none" smtClean="0">
                <a:solidFill>
                  <a:srgbClr val="BBE0E3"/>
                </a:solidFill>
              </a:rPr>
              <a:t>necesidades </a:t>
            </a:r>
            <a:r>
              <a:rPr lang="es-AR" sz="2800" u="none" smtClean="0">
                <a:solidFill>
                  <a:srgbClr val="BBE0E3"/>
                </a:solidFill>
              </a:rPr>
              <a:t>públicas </a:t>
            </a:r>
            <a:r>
              <a:rPr lang="es-AR" sz="2800" u="none" dirty="0" smtClean="0">
                <a:solidFill>
                  <a:srgbClr val="BBE0E3"/>
                </a:solidFill>
              </a:rPr>
              <a:t>que puede usarse adicionalmente con fines de potenciar políticas económicas definidas por el Estado</a:t>
            </a:r>
            <a:r>
              <a:rPr lang="es-AR" sz="2800" u="none" smtClean="0">
                <a:solidFill>
                  <a:srgbClr val="BBE0E3"/>
                </a:solidFill>
              </a:rPr>
              <a:t>: </a:t>
            </a:r>
            <a:endParaRPr lang="es-AR" sz="2800" u="none" smtClean="0">
              <a:solidFill>
                <a:srgbClr val="BBE0E3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Compre </a:t>
            </a:r>
            <a:r>
              <a:rPr lang="es-AR" sz="2800" u="none" dirty="0">
                <a:solidFill>
                  <a:srgbClr val="BBE0E3"/>
                </a:solidFill>
              </a:rPr>
              <a:t>N</a:t>
            </a:r>
            <a:r>
              <a:rPr lang="es-AR" sz="2800" u="none" smtClean="0">
                <a:solidFill>
                  <a:srgbClr val="BBE0E3"/>
                </a:solidFill>
              </a:rPr>
              <a:t>acional</a:t>
            </a:r>
            <a:r>
              <a:rPr lang="es-AR" sz="2800" u="none" smtClean="0">
                <a:solidFill>
                  <a:srgbClr val="BBE0E3"/>
                </a:solidFill>
              </a:rPr>
              <a:t>, </a:t>
            </a:r>
            <a:endParaRPr lang="es-AR" sz="2800" u="none" smtClean="0">
              <a:solidFill>
                <a:srgbClr val="BBE0E3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Compre </a:t>
            </a:r>
            <a:r>
              <a:rPr lang="es-AR" sz="2800" u="none" dirty="0" err="1" smtClean="0">
                <a:solidFill>
                  <a:srgbClr val="BBE0E3"/>
                </a:solidFill>
              </a:rPr>
              <a:t>MiPyMEs</a:t>
            </a:r>
            <a:r>
              <a:rPr lang="es-AR" sz="2800" u="none" smtClean="0">
                <a:solidFill>
                  <a:srgbClr val="BBE0E3"/>
                </a:solidFill>
              </a:rPr>
              <a:t>, </a:t>
            </a:r>
            <a:endParaRPr lang="es-AR" sz="2800" u="none" smtClean="0">
              <a:solidFill>
                <a:srgbClr val="BBE0E3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Innovación Productiva,</a:t>
            </a:r>
            <a:endParaRPr lang="es-AR" sz="2800" u="none" smtClean="0">
              <a:solidFill>
                <a:srgbClr val="BBE0E3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Integración Regional, 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Desarrollo Sostenible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rgbClr val="BBE0E3"/>
                </a:solidFill>
              </a:rPr>
              <a:t>Inclusión Social</a:t>
            </a:r>
            <a:endParaRPr lang="es-AR" sz="2800" u="none" dirty="0" smtClean="0">
              <a:solidFill>
                <a:srgbClr val="BBE0E3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71463" y="296863"/>
            <a:ext cx="90693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400" u="none">
                <a:solidFill>
                  <a:srgbClr val="449FA6"/>
                </a:solidFill>
              </a:rPr>
              <a:t>Poder de compra del Estado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 idx="4294967295"/>
          </p:nvPr>
        </p:nvSpPr>
        <p:spPr>
          <a:xfrm>
            <a:off x="652463" y="333375"/>
            <a:ext cx="8591550" cy="792163"/>
          </a:xfrm>
        </p:spPr>
        <p:txBody>
          <a:bodyPr/>
          <a:lstStyle/>
          <a:p>
            <a:pPr algn="ctr">
              <a:defRPr/>
            </a:pPr>
            <a:r>
              <a:rPr lang="es-AR" sz="3400" kern="1200" dirty="0" smtClean="0">
                <a:solidFill>
                  <a:srgbClr val="449FA6"/>
                </a:solidFill>
                <a:ea typeface="+mn-ea"/>
                <a:cs typeface="Arial" charset="0"/>
              </a:rPr>
              <a:t>El Uso del Poder de Compra del Estado</a:t>
            </a:r>
            <a:endParaRPr lang="es-ES" sz="3400" kern="1200" dirty="0">
              <a:solidFill>
                <a:srgbClr val="449FA6"/>
              </a:solidFill>
              <a:ea typeface="+mn-ea"/>
              <a:cs typeface="Arial" charset="0"/>
            </a:endParaRPr>
          </a:p>
        </p:txBody>
      </p:sp>
      <p:sp>
        <p:nvSpPr>
          <p:cNvPr id="4099" name="3 Marcador de número de diapositiva"/>
          <p:cNvSpPr txBox="1">
            <a:spLocks noGrp="1"/>
          </p:cNvSpPr>
          <p:nvPr/>
        </p:nvSpPr>
        <p:spPr bwMode="auto">
          <a:xfrm>
            <a:off x="8229600" y="64008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E47EEBC-77B3-4246-AE44-D4A66F773598}" type="slidenum">
              <a:rPr lang="es-ES_tradnl" sz="1400">
                <a:solidFill>
                  <a:srgbClr val="339933"/>
                </a:solidFill>
                <a:latin typeface="Arial Black" pitchFamily="34" charset="0"/>
              </a:rPr>
              <a:pPr algn="r" eaLnBrk="1" hangingPunct="1"/>
              <a:t>4</a:t>
            </a:fld>
            <a:endParaRPr lang="es-ES_tradnl" sz="1400">
              <a:solidFill>
                <a:srgbClr val="339933"/>
              </a:solidFill>
              <a:latin typeface="Arial Black" pitchFamily="34" charset="0"/>
            </a:endParaRP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271462" y="1630363"/>
            <a:ext cx="9218041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AR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Poder de compra del Estado. Transforma la demanda y puede incidir en la oferta. </a:t>
            </a: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Guiar y regular el mercado hacia soluciones innovadoras y sostenibles. </a:t>
            </a:r>
          </a:p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Mejor uso de los recursos (aspectos ambientales).</a:t>
            </a:r>
          </a:p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Conformidad con la legislación. </a:t>
            </a:r>
          </a:p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Apoyo a las </a:t>
            </a:r>
            <a:r>
              <a:rPr lang="es-ES" sz="2600" u="none" dirty="0" err="1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MiPyMEs</a:t>
            </a: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Incentivar la innovación, </a:t>
            </a:r>
            <a:r>
              <a:rPr lang="es-ES" sz="2600" u="none" dirty="0" smtClean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la generación de más y mejor empleos privados, </a:t>
            </a:r>
            <a:r>
              <a:rPr lang="es-ES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la transferencia de </a:t>
            </a:r>
            <a:r>
              <a:rPr lang="es-ES" sz="2600" u="none" dirty="0" smtClean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tecnología, capacidades y competencias.</a:t>
            </a:r>
            <a:endParaRPr lang="es-ES" sz="2600" u="none" dirty="0">
              <a:solidFill>
                <a:srgbClr val="BBE0E3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defTabSz="762000"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s-AR" sz="2600" u="none" dirty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Complementar las políticas de inclusión </a:t>
            </a:r>
            <a:r>
              <a:rPr lang="es-AR" sz="2600" u="none" dirty="0" smtClean="0">
                <a:solidFill>
                  <a:srgbClr val="BBE0E3"/>
                </a:solidFill>
                <a:latin typeface="Tahoma" pitchFamily="34" charset="0"/>
                <a:cs typeface="Tahoma" pitchFamily="34" charset="0"/>
              </a:rPr>
              <a:t>social (vulnerabilidad económica, social y discapacidad).</a:t>
            </a:r>
            <a:endParaRPr lang="es-ES" sz="2600" u="none" dirty="0">
              <a:solidFill>
                <a:srgbClr val="BBE0E3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88504" y="116633"/>
            <a:ext cx="8755509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2800" u="none" smtClean="0">
                <a:solidFill>
                  <a:srgbClr val="449FA6"/>
                </a:solidFill>
              </a:rPr>
              <a:t>Afrontar la crisis con políticas públicas de inclusión social apoyadas por todas las herramientas posibles</a:t>
            </a:r>
            <a:endParaRPr lang="es-ES" sz="2800" u="none" dirty="0">
              <a:solidFill>
                <a:srgbClr val="449FA6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45911"/>
              </p:ext>
            </p:extLst>
          </p:nvPr>
        </p:nvGraphicFramePr>
        <p:xfrm>
          <a:off x="416496" y="1340769"/>
          <a:ext cx="928903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08584" y="5277892"/>
            <a:ext cx="463765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it-IT" u="none" smtClean="0"/>
              <a:t>Evolución del Crecimiento Económico. </a:t>
            </a:r>
            <a:r>
              <a:rPr lang="it-IT" u="none" smtClean="0"/>
              <a:t>(Var.% </a:t>
            </a:r>
            <a:r>
              <a:rPr lang="it-IT" u="none" smtClean="0"/>
              <a:t>PBI precios1993</a:t>
            </a:r>
            <a:r>
              <a:rPr lang="it-IT" u="none" smtClean="0"/>
              <a:t>)</a:t>
            </a:r>
            <a:endParaRPr lang="es-ES" u="none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70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268760"/>
            <a:ext cx="8456612" cy="54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44888" y="1700808"/>
            <a:ext cx="2803372" cy="4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it-IT" sz="2400" u="none" smtClean="0">
                <a:solidFill>
                  <a:schemeClr val="accent2"/>
                </a:solidFill>
              </a:rPr>
              <a:t>% </a:t>
            </a:r>
            <a:r>
              <a:rPr lang="it-IT" sz="2400" u="none" smtClean="0">
                <a:solidFill>
                  <a:schemeClr val="accent2"/>
                </a:solidFill>
              </a:rPr>
              <a:t>Desocupación</a:t>
            </a:r>
            <a:endParaRPr lang="es-ES" sz="2400" u="none" kern="1200" dirty="0">
              <a:solidFill>
                <a:schemeClr val="accent2"/>
              </a:solidFill>
              <a:ea typeface="+mn-ea"/>
              <a:cs typeface="Arial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88504" y="116633"/>
            <a:ext cx="8755509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2800" u="none" smtClean="0">
                <a:solidFill>
                  <a:srgbClr val="449FA6"/>
                </a:solidFill>
              </a:rPr>
              <a:t>Afrontar la crisis con políticas públicas de inclusión social apoyadas por todas las herramientas posibles</a:t>
            </a:r>
            <a:endParaRPr lang="es-ES" sz="2800" u="none" dirty="0">
              <a:solidFill>
                <a:srgbClr val="449F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7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24608" y="5277892"/>
            <a:ext cx="442163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it-IT" u="none" smtClean="0"/>
              <a:t>Evolución de la pobreza y la indigencia </a:t>
            </a:r>
            <a:r>
              <a:rPr lang="it-IT" u="none" smtClean="0"/>
              <a:t>argentinas 2003 – 2011</a:t>
            </a:r>
            <a:endParaRPr lang="es-ES" u="none" kern="1200" dirty="0">
              <a:ea typeface="+mn-ea"/>
              <a:cs typeface="Arial" charset="0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034890" y="1347640"/>
            <a:ext cx="7662526" cy="3919550"/>
            <a:chOff x="62" y="1473"/>
            <a:chExt cx="2864" cy="1465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68" y="1480"/>
              <a:ext cx="2852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" y="1480"/>
              <a:ext cx="2852" cy="1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" y="1841"/>
              <a:ext cx="2852" cy="3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" y="2202"/>
              <a:ext cx="2852" cy="1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8" y="2563"/>
              <a:ext cx="2852" cy="3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5" y="1855"/>
              <a:ext cx="43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Hogares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65" y="1855"/>
              <a:ext cx="4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Personas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08" y="1855"/>
              <a:ext cx="43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Hogares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288" y="1855"/>
              <a:ext cx="4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Personas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1" y="2036"/>
              <a:ext cx="2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20,4</a:t>
              </a:r>
              <a:endParaRPr lang="es-AR" sz="2400" u="none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13" y="2036"/>
              <a:ext cx="2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27,7</a:t>
              </a:r>
              <a:endParaRPr lang="es-AR" sz="2400" u="none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724" y="2036"/>
              <a:ext cx="2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42,7</a:t>
              </a:r>
              <a:endParaRPr lang="es-AR" sz="2400" u="none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436" y="2036"/>
              <a:ext cx="22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54,0</a:t>
              </a:r>
              <a:endParaRPr lang="es-AR" sz="2400" u="none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85" y="2577"/>
              <a:ext cx="43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Hogares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65" y="2577"/>
              <a:ext cx="4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Personas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608" y="2577"/>
              <a:ext cx="43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Hogares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288" y="2577"/>
              <a:ext cx="48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/>
                <a:t>Personas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38" y="2758"/>
              <a:ext cx="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2,2</a:t>
              </a:r>
              <a:endParaRPr lang="es-AR" sz="2400" u="none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49" y="2758"/>
              <a:ext cx="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2,4</a:t>
              </a:r>
              <a:endParaRPr lang="es-AR" sz="2400" u="none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61" y="2758"/>
              <a:ext cx="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5,7</a:t>
              </a:r>
              <a:endParaRPr lang="es-AR" sz="2400" u="none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436" y="2758"/>
              <a:ext cx="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/>
                <a:t>8,3</a:t>
              </a:r>
              <a:endParaRPr lang="es-AR" sz="2400" u="none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16" y="1661"/>
              <a:ext cx="47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>
                  <a:solidFill>
                    <a:srgbClr val="BBE0E3"/>
                  </a:solidFill>
                  <a:latin typeface="Calibri" pitchFamily="34" charset="0"/>
                </a:rPr>
                <a:t>Indigencia</a:t>
              </a:r>
              <a:endParaRPr lang="es-AR" sz="2400" u="none">
                <a:solidFill>
                  <a:srgbClr val="BBE0E3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000" y="1661"/>
              <a:ext cx="3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>
                  <a:solidFill>
                    <a:srgbClr val="BBE0E3"/>
                  </a:solidFill>
                  <a:latin typeface="Calibri" pitchFamily="34" charset="0"/>
                </a:rPr>
                <a:t>Pobreza</a:t>
              </a:r>
              <a:endParaRPr lang="es-AR" sz="2400" u="none">
                <a:solidFill>
                  <a:srgbClr val="BBE0E3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362" y="1480"/>
              <a:ext cx="2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>
                  <a:latin typeface="Calibri" pitchFamily="34" charset="0"/>
                </a:rPr>
                <a:t>2003</a:t>
              </a:r>
              <a:endParaRPr lang="es-AR" sz="2400" u="none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16" y="2382"/>
              <a:ext cx="47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>
                  <a:solidFill>
                    <a:srgbClr val="BBE0E3"/>
                  </a:solidFill>
                  <a:latin typeface="Calibri" pitchFamily="34" charset="0"/>
                </a:rPr>
                <a:t>Indigencia</a:t>
              </a:r>
              <a:endParaRPr lang="es-AR" sz="2400" u="none">
                <a:solidFill>
                  <a:srgbClr val="BBE0E3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000" y="2382"/>
              <a:ext cx="3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u="none">
                  <a:solidFill>
                    <a:srgbClr val="BBE0E3"/>
                  </a:solidFill>
                  <a:latin typeface="Calibri" pitchFamily="34" charset="0"/>
                </a:rPr>
                <a:t>Pobreza</a:t>
              </a:r>
              <a:endParaRPr lang="es-AR" sz="2400" u="none">
                <a:solidFill>
                  <a:srgbClr val="BBE0E3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362" y="2202"/>
              <a:ext cx="2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AR" sz="2400" b="1" u="none">
                  <a:latin typeface="Calibri" pitchFamily="34" charset="0"/>
                </a:rPr>
                <a:t>2011</a:t>
              </a:r>
              <a:endParaRPr lang="es-AR" sz="2400" u="none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68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8" y="1473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4" y="1473"/>
              <a:ext cx="284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V="1">
              <a:off x="2914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14" y="1473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1491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491" y="1473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780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80" y="1473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491" y="1668"/>
              <a:ext cx="0" cy="173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491" y="1668"/>
              <a:ext cx="6" cy="17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2202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202" y="1473"/>
              <a:ext cx="7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74" y="1841"/>
              <a:ext cx="28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4" y="1841"/>
              <a:ext cx="283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74" y="2021"/>
              <a:ext cx="28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74" y="2021"/>
              <a:ext cx="28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4" y="2195"/>
              <a:ext cx="284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491" y="1848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491" y="1848"/>
              <a:ext cx="6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780" y="1848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80" y="1848"/>
              <a:ext cx="6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491" y="2390"/>
              <a:ext cx="0" cy="173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491" y="2390"/>
              <a:ext cx="6" cy="173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2202" y="1848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202" y="1848"/>
              <a:ext cx="7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74" y="2563"/>
              <a:ext cx="28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74" y="2563"/>
              <a:ext cx="283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74" y="2743"/>
              <a:ext cx="28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4" y="2743"/>
              <a:ext cx="283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2" y="1473"/>
              <a:ext cx="12" cy="14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780" y="2570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80" y="2570"/>
              <a:ext cx="6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1491" y="2570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491" y="2570"/>
              <a:ext cx="6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2202" y="2570"/>
              <a:ext cx="0" cy="3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202" y="2570"/>
              <a:ext cx="7" cy="3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4" y="2917"/>
              <a:ext cx="284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908" y="1487"/>
              <a:ext cx="12" cy="14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68" y="29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8" y="293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780" y="29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780" y="293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1491" y="29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491" y="293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2202" y="29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2202" y="2931"/>
              <a:ext cx="7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2914" y="293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914" y="293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2920" y="148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920" y="1480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2920" y="166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2920" y="166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2920" y="184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920" y="1841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2920" y="2021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920" y="2021"/>
              <a:ext cx="6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2920" y="220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920" y="2202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2920" y="238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2920" y="2382"/>
              <a:ext cx="6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2920" y="256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920" y="2563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2920" y="274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2920" y="2743"/>
              <a:ext cx="6" cy="8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2920" y="2924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920" y="2924"/>
              <a:ext cx="6" cy="7"/>
            </a:xfrm>
            <a:prstGeom prst="rect">
              <a:avLst/>
            </a:prstGeom>
            <a:solidFill>
              <a:srgbClr val="D0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sz="2400" u="none"/>
            </a:p>
          </p:txBody>
        </p:sp>
      </p:grpSp>
      <p:sp>
        <p:nvSpPr>
          <p:cNvPr id="103" name="1 Título"/>
          <p:cNvSpPr txBox="1">
            <a:spLocks/>
          </p:cNvSpPr>
          <p:nvPr/>
        </p:nvSpPr>
        <p:spPr bwMode="auto">
          <a:xfrm>
            <a:off x="488504" y="116633"/>
            <a:ext cx="8755509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AR" sz="2800" u="none" smtClean="0">
                <a:solidFill>
                  <a:srgbClr val="449FA6"/>
                </a:solidFill>
              </a:rPr>
              <a:t>Afrontar la crisis con políticas públicas de inclusión social apoyadas por todas las herramientas posibles</a:t>
            </a:r>
            <a:endParaRPr lang="es-ES" sz="2800" u="none" dirty="0">
              <a:solidFill>
                <a:srgbClr val="449F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40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0472" y="296174"/>
            <a:ext cx="936104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>
              <a:defRPr/>
            </a:pPr>
            <a:endParaRPr lang="es-ES" b="1">
              <a:solidFill>
                <a:schemeClr val="accent1">
                  <a:lumMod val="90000"/>
                </a:schemeClr>
              </a:solidFill>
              <a:latin typeface="Arial" charset="0"/>
              <a:cs typeface="Arial" charset="0"/>
            </a:endParaRPr>
          </a:p>
          <a:p>
            <a:pPr marL="174625" algn="ctr">
              <a:defRPr/>
            </a:pPr>
            <a:r>
              <a:rPr lang="en-US" sz="3800" u="none" smtClean="0">
                <a:solidFill>
                  <a:srgbClr val="449FA6"/>
                </a:solidFill>
              </a:rPr>
              <a:t>¿Cómo generar nuevas capacidades?</a:t>
            </a:r>
            <a:endParaRPr lang="en-US" sz="3800" u="none">
              <a:solidFill>
                <a:srgbClr val="449FA6"/>
              </a:solidFill>
            </a:endParaRPr>
          </a:p>
          <a:p>
            <a:pPr marL="174625" algn="ctr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es-ES" sz="3400" u="none">
              <a:solidFill>
                <a:srgbClr val="449FA6"/>
              </a:solidFill>
            </a:endParaRPr>
          </a:p>
          <a:p>
            <a:pPr marL="88900" lvl="1" indent="-88900" eaLnBrk="0" hangingPunct="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ES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Nuevas Temáticas, Nuevos Desafíos, Nuevas Capacidades</a:t>
            </a:r>
          </a:p>
          <a:p>
            <a:pPr marL="88900" lvl="1" indent="-88900" eaLnBrk="0" hangingPunct="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Poder de Compra del Estado como Instrumento de Política Pública</a:t>
            </a:r>
          </a:p>
          <a:p>
            <a:pPr marL="88900" lvl="1" indent="-88900" eaLnBrk="0" hangingPunct="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Desaprender y Reconstruir Conocimiento</a:t>
            </a:r>
          </a:p>
          <a:p>
            <a:pPr marL="88900" lvl="1" indent="-88900" eaLnBrk="0" hangingPunct="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Compartir la Política Pública. Desarrollar los Instrumentos</a:t>
            </a:r>
          </a:p>
          <a:p>
            <a:pPr marL="88900" lvl="1" indent="-88900" eaLnBrk="0" hangingPunct="0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s-AR" sz="2800" u="none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Orientar las Capacidades hacia Más Amplios Objetivos</a:t>
            </a:r>
            <a:endParaRPr lang="es-ES" sz="2800" u="none">
              <a:solidFill>
                <a:schemeClr val="accent1">
                  <a:lumMod val="9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87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229204" y="6400800"/>
            <a:ext cx="742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defTabSz="762000">
              <a:defRPr/>
            </a:pPr>
            <a:fld id="{92BAE9B1-3F3E-47E7-ABEA-A9A9046E3CC8}" type="slidenum">
              <a:rPr lang="es-ES_tradnl" sz="1400">
                <a:solidFill>
                  <a:srgbClr val="339933"/>
                </a:solidFill>
                <a:latin typeface="+mj-lt"/>
                <a:cs typeface="Arial" pitchFamily="34" charset="0"/>
              </a:rPr>
              <a:pPr algn="r" defTabSz="762000">
                <a:defRPr/>
              </a:pPr>
              <a:t>9</a:t>
            </a:fld>
            <a:endParaRPr lang="es-ES_tradnl" sz="1400" dirty="0">
              <a:solidFill>
                <a:srgbClr val="339933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1193138" y="1484784"/>
            <a:ext cx="7216246" cy="4968875"/>
            <a:chOff x="358775" y="760413"/>
            <a:chExt cx="7277100" cy="5791200"/>
          </a:xfrm>
        </p:grpSpPr>
        <p:sp>
          <p:nvSpPr>
            <p:cNvPr id="10246" name="AutoShape 2"/>
            <p:cNvSpPr>
              <a:spLocks noChangeArrowheads="1"/>
            </p:cNvSpPr>
            <p:nvPr/>
          </p:nvSpPr>
          <p:spPr bwMode="auto">
            <a:xfrm flipV="1">
              <a:off x="358775" y="760413"/>
              <a:ext cx="3429000" cy="5410200"/>
            </a:xfrm>
            <a:prstGeom prst="curvedRightArrow">
              <a:avLst>
                <a:gd name="adj1" fmla="val 31556"/>
                <a:gd name="adj2" fmla="val 63111"/>
                <a:gd name="adj3" fmla="val 33333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s-ES" u="none">
                <a:latin typeface="Constantia" pitchFamily="18" charset="0"/>
              </a:endParaRPr>
            </a:p>
          </p:txBody>
        </p:sp>
        <p:sp>
          <p:nvSpPr>
            <p:cNvPr id="10247" name="AutoShape 3"/>
            <p:cNvSpPr>
              <a:spLocks noChangeArrowheads="1"/>
            </p:cNvSpPr>
            <p:nvPr/>
          </p:nvSpPr>
          <p:spPr bwMode="auto">
            <a:xfrm flipH="1">
              <a:off x="4176713" y="1209675"/>
              <a:ext cx="3459162" cy="5341938"/>
            </a:xfrm>
            <a:prstGeom prst="curvedRightArrow">
              <a:avLst>
                <a:gd name="adj1" fmla="val 30886"/>
                <a:gd name="adj2" fmla="val 61771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u="none">
                <a:solidFill>
                  <a:schemeClr val="accent2"/>
                </a:solidFill>
                <a:latin typeface="Constantia" pitchFamily="18" charset="0"/>
              </a:endParaRPr>
            </a:p>
          </p:txBody>
        </p:sp>
        <p:sp>
          <p:nvSpPr>
            <p:cNvPr id="10248" name="AutoShape 4"/>
            <p:cNvSpPr>
              <a:spLocks noChangeArrowheads="1"/>
            </p:cNvSpPr>
            <p:nvPr/>
          </p:nvSpPr>
          <p:spPr bwMode="auto">
            <a:xfrm>
              <a:off x="3048000" y="5105400"/>
              <a:ext cx="2490839" cy="858362"/>
            </a:xfrm>
            <a:prstGeom prst="wedgeRectCallout">
              <a:avLst>
                <a:gd name="adj1" fmla="val 50750"/>
                <a:gd name="adj2" fmla="val 281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s-MX" sz="2000" u="none">
                  <a:solidFill>
                    <a:schemeClr val="accent2"/>
                  </a:solidFill>
                  <a:latin typeface="Tahoma" pitchFamily="34" charset="0"/>
                </a:rPr>
                <a:t>3. Entrega del producto</a:t>
              </a:r>
            </a:p>
            <a:p>
              <a:r>
                <a:rPr lang="es-MX" sz="900" u="none">
                  <a:latin typeface="Constantia" pitchFamily="18" charset="0"/>
                </a:rPr>
                <a:t> </a:t>
              </a:r>
            </a:p>
          </p:txBody>
        </p:sp>
        <p:sp>
          <p:nvSpPr>
            <p:cNvPr id="10249" name="AutoShape 5"/>
            <p:cNvSpPr>
              <a:spLocks noChangeArrowheads="1"/>
            </p:cNvSpPr>
            <p:nvPr/>
          </p:nvSpPr>
          <p:spPr bwMode="auto">
            <a:xfrm>
              <a:off x="2855505" y="2819400"/>
              <a:ext cx="2601913" cy="1219200"/>
            </a:xfrm>
            <a:prstGeom prst="wedgeEllipseCallout">
              <a:avLst>
                <a:gd name="adj1" fmla="val 28644"/>
                <a:gd name="adj2" fmla="val 235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MX" sz="2000" u="none" dirty="0">
                  <a:solidFill>
                    <a:schemeClr val="accent2"/>
                  </a:solidFill>
                  <a:latin typeface="Tahoma" pitchFamily="34" charset="0"/>
                </a:rPr>
                <a:t>Calidad total sustentable</a:t>
              </a:r>
            </a:p>
          </p:txBody>
        </p:sp>
        <p:sp>
          <p:nvSpPr>
            <p:cNvPr id="10250" name="AutoShape 6"/>
            <p:cNvSpPr>
              <a:spLocks noChangeArrowheads="1"/>
            </p:cNvSpPr>
            <p:nvPr/>
          </p:nvSpPr>
          <p:spPr bwMode="auto">
            <a:xfrm>
              <a:off x="932519" y="1691850"/>
              <a:ext cx="1838135" cy="914913"/>
            </a:xfrm>
            <a:prstGeom prst="wedgeRectCallout">
              <a:avLst>
                <a:gd name="adj1" fmla="val 20898"/>
                <a:gd name="adj2" fmla="val 4651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u="none" dirty="0">
                  <a:solidFill>
                    <a:schemeClr val="accent2"/>
                  </a:solidFill>
                  <a:latin typeface="Tahoma" pitchFamily="34" charset="0"/>
                </a:rPr>
                <a:t>5.</a:t>
              </a:r>
              <a:r>
                <a:rPr lang="es-MX" sz="2000" u="none" dirty="0">
                  <a:solidFill>
                    <a:schemeClr val="accent2"/>
                  </a:solidFill>
                  <a:latin typeface="Tahoma" pitchFamily="34" charset="0"/>
                </a:rPr>
                <a:t>Eliminación del producto</a:t>
              </a:r>
            </a:p>
            <a:p>
              <a:endParaRPr lang="es-MX" sz="900" u="none" dirty="0">
                <a:latin typeface="Constantia" pitchFamily="18" charset="0"/>
              </a:endParaRPr>
            </a:p>
          </p:txBody>
        </p:sp>
        <p:sp>
          <p:nvSpPr>
            <p:cNvPr id="10251" name="AutoShape 10"/>
            <p:cNvSpPr>
              <a:spLocks noChangeArrowheads="1"/>
            </p:cNvSpPr>
            <p:nvPr/>
          </p:nvSpPr>
          <p:spPr bwMode="auto">
            <a:xfrm>
              <a:off x="5241925" y="1530350"/>
              <a:ext cx="2393950" cy="908563"/>
            </a:xfrm>
            <a:prstGeom prst="wedgeRectCallout">
              <a:avLst>
                <a:gd name="adj1" fmla="val 9616"/>
                <a:gd name="adj2" fmla="val -17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s-MX" sz="2000" u="none">
                  <a:solidFill>
                    <a:schemeClr val="accent2"/>
                  </a:solidFill>
                  <a:latin typeface="Tahoma" pitchFamily="34" charset="0"/>
                </a:rPr>
                <a:t>1. Insumos y materias primas</a:t>
              </a: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522175" y="4131624"/>
              <a:ext cx="1958018" cy="8250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2000" u="none" dirty="0">
                  <a:solidFill>
                    <a:schemeClr val="accent2"/>
                  </a:solidFill>
                  <a:latin typeface="Tahoma" pitchFamily="34" charset="0"/>
                </a:rPr>
                <a:t>4. Uso del </a:t>
              </a:r>
              <a:r>
                <a:rPr lang="es-MX" sz="2000" u="none" dirty="0" smtClean="0">
                  <a:solidFill>
                    <a:schemeClr val="accent2"/>
                  </a:solidFill>
                  <a:latin typeface="Tahoma" pitchFamily="34" charset="0"/>
                </a:rPr>
                <a:t>producto</a:t>
              </a:r>
              <a:endParaRPr lang="es-MX" sz="2000" u="none" dirty="0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6494283" y="4312120"/>
            <a:ext cx="1881452" cy="700088"/>
          </a:xfrm>
          <a:prstGeom prst="wedgeRectCallout">
            <a:avLst>
              <a:gd name="adj1" fmla="val 9597"/>
              <a:gd name="adj2" fmla="val 230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s-MX" sz="2000" u="none" dirty="0">
                <a:solidFill>
                  <a:schemeClr val="accent2"/>
                </a:solidFill>
                <a:latin typeface="Tahoma" pitchFamily="34" charset="0"/>
              </a:rPr>
              <a:t>2. Producción del bien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1463" y="296863"/>
            <a:ext cx="90693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AR" sz="3400" u="none" dirty="0" smtClean="0">
                <a:solidFill>
                  <a:srgbClr val="449FA6"/>
                </a:solidFill>
              </a:rPr>
              <a:t>Cambios en los criterios de selección de proveedores, bienes y servicios</a:t>
            </a:r>
            <a:endParaRPr lang="es-AR" sz="3400" u="none" dirty="0">
              <a:solidFill>
                <a:srgbClr val="449F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ECFF"/>
    </a:lt2>
    <a:accent1>
      <a:srgbClr val="6699FF"/>
    </a:accent1>
    <a:accent2>
      <a:srgbClr val="66CCFF"/>
    </a:accent2>
    <a:accent3>
      <a:srgbClr val="FFFFFF"/>
    </a:accent3>
    <a:accent4>
      <a:srgbClr val="000000"/>
    </a:accent4>
    <a:accent5>
      <a:srgbClr val="B8CAFF"/>
    </a:accent5>
    <a:accent6>
      <a:srgbClr val="5CB9E7"/>
    </a:accent6>
    <a:hlink>
      <a:srgbClr val="CC99FF"/>
    </a:hlink>
    <a:folHlink>
      <a:srgbClr val="00CCCC"/>
    </a:folHlink>
  </a:clrScheme>
  <a:fontScheme name="Vuelo sin motor">
    <a:majorFont>
      <a:latin typeface="Arial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1021</Words>
  <Application>Microsoft Office PowerPoint</Application>
  <PresentationFormat>A4 (210 x 297 mm)</PresentationFormat>
  <Paragraphs>155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Diseño predeterminado</vt:lpstr>
      <vt:lpstr>Presentación de PowerPoint</vt:lpstr>
      <vt:lpstr>Presentación de PowerPoint</vt:lpstr>
      <vt:lpstr>Presentación de PowerPoint</vt:lpstr>
      <vt:lpstr>El Uso del Poder de Compra del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http://www.argentinacompra.gob.ar</vt:lpstr>
      <vt:lpstr>El Buscador de Monotributistas Sociales. Ejemplo</vt:lpstr>
      <vt:lpstr>El Buscador de Monotributistas Sociales. 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Guillermo Bellingi</cp:lastModifiedBy>
  <cp:revision>174</cp:revision>
  <cp:lastPrinted>2011-08-10T15:13:42Z</cp:lastPrinted>
  <dcterms:created xsi:type="dcterms:W3CDTF">2011-04-14T16:28:09Z</dcterms:created>
  <dcterms:modified xsi:type="dcterms:W3CDTF">2011-10-17T07:28:34Z</dcterms:modified>
</cp:coreProperties>
</file>